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6" r:id="rId14"/>
    <p:sldId id="265" r:id="rId15"/>
    <p:sldId id="277" r:id="rId16"/>
    <p:sldId id="270" r:id="rId17"/>
    <p:sldId id="278" r:id="rId18"/>
    <p:sldId id="271" r:id="rId19"/>
    <p:sldId id="279" r:id="rId20"/>
    <p:sldId id="273" r:id="rId21"/>
    <p:sldId id="274" r:id="rId22"/>
    <p:sldId id="280" r:id="rId23"/>
    <p:sldId id="276" r:id="rId24"/>
    <p:sldId id="275" r:id="rId25"/>
    <p:sldId id="291" r:id="rId26"/>
    <p:sldId id="292" r:id="rId27"/>
    <p:sldId id="272" r:id="rId28"/>
    <p:sldId id="293" r:id="rId29"/>
    <p:sldId id="290" r:id="rId30"/>
    <p:sldId id="294" r:id="rId31"/>
    <p:sldId id="288" r:id="rId32"/>
    <p:sldId id="287" r:id="rId33"/>
    <p:sldId id="295" r:id="rId34"/>
    <p:sldId id="289" r:id="rId35"/>
    <p:sldId id="296" r:id="rId36"/>
    <p:sldId id="311" r:id="rId37"/>
    <p:sldId id="286" r:id="rId38"/>
    <p:sldId id="308" r:id="rId39"/>
    <p:sldId id="309" r:id="rId40"/>
    <p:sldId id="310" r:id="rId41"/>
    <p:sldId id="306" r:id="rId42"/>
    <p:sldId id="307" r:id="rId43"/>
    <p:sldId id="285" r:id="rId44"/>
    <p:sldId id="284" r:id="rId45"/>
    <p:sldId id="282" r:id="rId46"/>
    <p:sldId id="283" r:id="rId47"/>
    <p:sldId id="297" r:id="rId48"/>
    <p:sldId id="298" r:id="rId49"/>
    <p:sldId id="299" r:id="rId50"/>
    <p:sldId id="300" r:id="rId51"/>
    <p:sldId id="302" r:id="rId52"/>
    <p:sldId id="301" r:id="rId53"/>
    <p:sldId id="312" r:id="rId54"/>
    <p:sldId id="303" r:id="rId55"/>
    <p:sldId id="304" r:id="rId56"/>
    <p:sldId id="305" r:id="rId5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CDCDC-AAC5-4C4A-A09E-6CDEC185DFE2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B125E-E7F8-4EC9-B5AB-41428CEC0F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6529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B0FF2-55A5-40A9-9359-987A9632674B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65C42-21BF-4BC4-AFBD-E0F3A588FBC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419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65C42-21BF-4BC4-AFBD-E0F3A588FBC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0456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1806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6627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969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878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978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4555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4533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048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25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9441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14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BA028-7DDC-4408-8AAA-FC298377BD04}" type="datetimeFigureOut">
              <a:rPr lang="fr-FR" smtClean="0"/>
              <a:t>14/03/2015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83EE6-2E7E-42D4-BAE8-FA410A1109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8194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7" Type="http://schemas.openxmlformats.org/officeDocument/2006/relationships/image" Target="../media/image2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.xml"/><Relationship Id="rId7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6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58861" y="323557"/>
            <a:ext cx="116360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Lattice Reduction Techniques To Attack RSA</a:t>
            </a:r>
            <a:endParaRPr lang="fr-FR" sz="8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9295" y="4346917"/>
            <a:ext cx="73152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David Wong</a:t>
            </a:r>
          </a:p>
          <a:p>
            <a:pPr algn="ctr"/>
            <a:r>
              <a:rPr lang="fr-FR" sz="3200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March 2015</a:t>
            </a:r>
          </a:p>
          <a:p>
            <a:pPr algn="ctr"/>
            <a:r>
              <a:rPr lang="fr-FR" sz="4800" b="1" dirty="0" err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</a:t>
            </a:r>
            <a:r>
              <a:rPr lang="fr-FR" sz="4800" b="1" dirty="0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Bordeaux</a:t>
            </a:r>
            <a:endParaRPr lang="fr-FR" sz="48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0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875943"/>
            <a:ext cx="11045053" cy="50043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14535" y="745588"/>
            <a:ext cx="6344530" cy="56552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220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75" y="875943"/>
            <a:ext cx="11045053" cy="500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056" y="741688"/>
            <a:ext cx="6706536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1" y="1013188"/>
            <a:ext cx="11660227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7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4368801"/>
            <a:ext cx="10818000" cy="179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08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301" y="2349304"/>
            <a:ext cx="112098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COPPERSMITH</a:t>
            </a:r>
            <a:endParaRPr lang="fr-FR" sz="12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5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345442"/>
            <a:ext cx="10990800" cy="504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5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345442"/>
            <a:ext cx="10990800" cy="50463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5" y="2061699"/>
            <a:ext cx="9352800" cy="59366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455" y="3676621"/>
            <a:ext cx="11218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« le </a:t>
            </a:r>
            <a:r>
              <a:rPr lang="fr-FR" sz="5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password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du jour : </a:t>
            </a:r>
            <a:r>
              <a:rPr lang="fr-FR" sz="50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cupcake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»</a:t>
            </a:r>
            <a:endParaRPr lang="fr-FR" sz="5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1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345442"/>
            <a:ext cx="10990800" cy="504634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55" y="2061699"/>
            <a:ext cx="9352800" cy="59366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455" y="3676621"/>
            <a:ext cx="112182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« le </a:t>
            </a:r>
            <a:r>
              <a:rPr lang="fr-FR" sz="5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password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du jour : </a:t>
            </a:r>
            <a:r>
              <a:rPr lang="fr-FR" sz="50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cupcake</a:t>
            </a:r>
            <a:r>
              <a:rPr lang="fr-FR" sz="5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 »</a:t>
            </a:r>
            <a:endParaRPr lang="fr-FR" sz="5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5" y="5015914"/>
            <a:ext cx="11116800" cy="2859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1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8973" y="815926"/>
            <a:ext cx="918151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5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RSA</a:t>
            </a:r>
            <a:endParaRPr lang="fr-FR" sz="35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2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5" y="1448973"/>
            <a:ext cx="11564542" cy="413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8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06905" y="3179298"/>
            <a:ext cx="253218" cy="2813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050302" y="3742006"/>
            <a:ext cx="225083" cy="168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988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28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25" y="121602"/>
            <a:ext cx="7648014" cy="64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2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31520" y="928468"/>
            <a:ext cx="1190126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5400" dirty="0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LLL </a:t>
            </a:r>
            <a:r>
              <a:rPr lang="fr-FR" sz="5400" dirty="0" err="1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reduction</a:t>
            </a:r>
            <a:r>
              <a:rPr lang="fr-FR" sz="5400" dirty="0" smtClean="0">
                <a:solidFill>
                  <a:schemeClr val="accent1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: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It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only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does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integer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linear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operations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on the basis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vectors</a:t>
            </a:r>
            <a:endParaRPr lang="fr-FR" sz="5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shortest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vector</a:t>
            </a:r>
            <a:r>
              <a:rPr lang="fr-FR" sz="54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of the output basis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is</a:t>
            </a:r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54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bound</a:t>
            </a:r>
            <a:endParaRPr lang="fr-FR" sz="54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85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3665416"/>
            <a:ext cx="10818000" cy="179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69" y="933123"/>
            <a:ext cx="9173855" cy="257210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6" y="3665416"/>
            <a:ext cx="10818000" cy="179275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96" y="4706425"/>
            <a:ext cx="9799200" cy="3482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4" y="880013"/>
            <a:ext cx="9198000" cy="168270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26794" y="3924886"/>
                <a:ext cx="11288541" cy="1708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Those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polynomials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achieve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two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things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3500" dirty="0" err="1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T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hey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have the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same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root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but modulo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35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fr-FR" sz="35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fr-FR" sz="3500" dirty="0" smtClean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Each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iteration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</a:t>
                </a:r>
                <a:r>
                  <a:rPr lang="fr-FR" sz="3500" dirty="0" err="1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introduce</a:t>
                </a:r>
                <a:r>
                  <a:rPr lang="fr-FR" sz="3500" dirty="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 a new </a:t>
                </a:r>
                <a:r>
                  <a:rPr lang="fr-FR" sz="3500" smtClea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monomial</a:t>
                </a:r>
                <a:endParaRPr lang="fr-FR" sz="35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94" y="3924886"/>
                <a:ext cx="11288541" cy="1708160"/>
              </a:xfrm>
              <a:prstGeom prst="rect">
                <a:avLst/>
              </a:prstGeom>
              <a:blipFill rotWithShape="0">
                <a:blip r:embed="rId4"/>
                <a:stretch>
                  <a:fillRect l="-1620" t="-5357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632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425" y="121602"/>
            <a:ext cx="7648014" cy="649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" y="0"/>
            <a:ext cx="10191073" cy="68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0" y="1049302"/>
            <a:ext cx="10228317" cy="252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79" y="4015240"/>
            <a:ext cx="7666448" cy="1804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2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4" y="1961291"/>
            <a:ext cx="11876861" cy="3398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9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0" y="1927272"/>
            <a:ext cx="11813477" cy="34501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2018" y="1961291"/>
            <a:ext cx="309490" cy="4442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78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429846"/>
            <a:ext cx="11080800" cy="7499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0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55" y="429846"/>
            <a:ext cx="11080800" cy="749970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55" y="4312529"/>
            <a:ext cx="9054000" cy="4468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32" y="2082018"/>
            <a:ext cx="11328482" cy="27263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80492" y="2082018"/>
            <a:ext cx="393895" cy="3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extBox 3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COPPERSMITH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25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301" y="2349304"/>
            <a:ext cx="1110592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BONEH-DURFEE</a:t>
            </a:r>
            <a:endParaRPr lang="fr-FR" sz="11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6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7" y="809675"/>
            <a:ext cx="6542221" cy="538263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87262" y="2215662"/>
            <a:ext cx="773723" cy="1624818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90348" y="2147942"/>
            <a:ext cx="682981" cy="1833215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00" y="4283326"/>
            <a:ext cx="21852000" cy="65938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22" y="4304714"/>
            <a:ext cx="21852000" cy="659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8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2369" y="2363372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63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642" y="3179299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884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642" y="4114799"/>
            <a:ext cx="11535508" cy="286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711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08" y="753403"/>
            <a:ext cx="7685645" cy="29061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0" y="1667804"/>
            <a:ext cx="10972800" cy="7773644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1" y="3775612"/>
            <a:ext cx="7687522" cy="290728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0" y="4663844"/>
            <a:ext cx="10879200" cy="7776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96" y="1569329"/>
            <a:ext cx="11008800" cy="2162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3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6" y="1780343"/>
            <a:ext cx="10320749" cy="222411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58794" y="3587262"/>
            <a:ext cx="7132320" cy="1674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8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36" y="1780343"/>
            <a:ext cx="10320749" cy="2224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41" y="2001379"/>
            <a:ext cx="10983600" cy="32130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1512" y="787791"/>
            <a:ext cx="89329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 smtClean="0">
                <a:solidFill>
                  <a:srgbClr val="800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HOWGRAVE-GRAHAM</a:t>
            </a:r>
            <a:endParaRPr lang="fr-FR" sz="6000" dirty="0">
              <a:solidFill>
                <a:srgbClr val="800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80492" y="2082018"/>
            <a:ext cx="393895" cy="3938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664" y="126153"/>
            <a:ext cx="5457600" cy="662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5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3" y="559728"/>
            <a:ext cx="11045370" cy="54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4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03" y="454937"/>
            <a:ext cx="9265615" cy="60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24" y="456047"/>
            <a:ext cx="10956159" cy="593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58" y="753910"/>
            <a:ext cx="11999742" cy="54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4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513" y="238694"/>
            <a:ext cx="5425696" cy="658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7" y="809675"/>
            <a:ext cx="6542221" cy="538263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587262" y="2215662"/>
            <a:ext cx="773723" cy="1624818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7490348" y="2147942"/>
            <a:ext cx="682981" cy="1833215"/>
          </a:xfrm>
          <a:prstGeom prst="straightConnector1">
            <a:avLst/>
          </a:prstGeom>
          <a:ln w="698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00" y="4283326"/>
            <a:ext cx="21852000" cy="65938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722" y="4304714"/>
            <a:ext cx="21852000" cy="6591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09" y="160593"/>
            <a:ext cx="8198752" cy="66974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81809" y="3685735"/>
            <a:ext cx="8740825" cy="31722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27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809" y="160593"/>
            <a:ext cx="8198752" cy="66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0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2" y="3819898"/>
            <a:ext cx="11300400" cy="298607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182" y="1252025"/>
            <a:ext cx="111112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HERRMAN AND MAY: </a:t>
            </a:r>
            <a:r>
              <a:rPr lang="fr-FR" sz="54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UNRAVELLED LINEARIZATION</a:t>
            </a:r>
            <a:endParaRPr lang="fr-FR" sz="5400" dirty="0">
              <a:solidFill>
                <a:schemeClr val="accent5">
                  <a:lumMod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3" y="559728"/>
            <a:ext cx="11045370" cy="541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45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" y="1118094"/>
            <a:ext cx="11620274" cy="45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4" y="2033564"/>
            <a:ext cx="10861200" cy="873391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7394" y="4642338"/>
            <a:ext cx="9889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BONEH-DURFEE BOUND</a:t>
            </a:r>
            <a:endParaRPr lang="fr-FR" sz="3600" dirty="0">
              <a:solidFill>
                <a:schemeClr val="accent5">
                  <a:lumMod val="50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1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4571" y="2546251"/>
            <a:ext cx="11816863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5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CONCLUSIONS</a:t>
            </a:r>
            <a:endParaRPr lang="fr-FR" sz="115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8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1858" y="1955410"/>
            <a:ext cx="123655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ATTACKS</a:t>
            </a:r>
            <a:endParaRPr lang="fr-FR" sz="18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1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9656" y="281353"/>
            <a:ext cx="107758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Attacks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on the </a:t>
            </a:r>
            <a:r>
              <a:rPr lang="fr-FR" sz="66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Implementation</a:t>
            </a:r>
            <a:r>
              <a:rPr lang="fr-FR" sz="66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or the </a:t>
            </a:r>
            <a:r>
              <a:rPr lang="fr-FR" sz="6600" dirty="0" err="1" smtClean="0">
                <a:solidFill>
                  <a:schemeClr val="accent5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Mathematics</a:t>
            </a:r>
            <a:r>
              <a:rPr lang="fr-FR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759656" y="3756073"/>
            <a:ext cx="115073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Recover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the </a:t>
            </a: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plaintext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Recover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the </a:t>
            </a:r>
            <a:r>
              <a:rPr lang="fr-FR" sz="6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private</a:t>
            </a:r>
            <a:r>
              <a:rPr lang="fr-FR" sz="6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key</a:t>
            </a:r>
            <a:endParaRPr lang="fr-FR" sz="6000" dirty="0" smtClean="0">
              <a:solidFill>
                <a:schemeClr val="tx1">
                  <a:lumMod val="95000"/>
                  <a:lumOff val="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63040" y="886265"/>
            <a:ext cx="1041009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 </a:t>
            </a:r>
            <a:r>
              <a:rPr lang="fr-FR" sz="8000" dirty="0" err="1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</a:t>
            </a:r>
            <a:r>
              <a:rPr lang="fr-FR" sz="8000" dirty="0" err="1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elaxed</a:t>
            </a:r>
            <a:r>
              <a:rPr lang="fr-FR" sz="8000" dirty="0" smtClean="0">
                <a:solidFill>
                  <a:schemeClr val="accent2">
                    <a:lumMod val="50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Model</a:t>
            </a:r>
            <a:endParaRPr lang="fr-FR" sz="8000" dirty="0" smtClean="0">
              <a:solidFill>
                <a:schemeClr val="tx1">
                  <a:lumMod val="85000"/>
                  <a:lumOff val="15000"/>
                </a:schemeClr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5589" y="2828835"/>
            <a:ext cx="105367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know a part of the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We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know an approximation of one of the prime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The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private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exponent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is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too</a:t>
            </a:r>
            <a:r>
              <a:rPr lang="fr-FR" sz="4000" dirty="0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</a:t>
            </a:r>
            <a:r>
              <a:rPr lang="fr-FR" sz="4000" dirty="0" err="1" smtClean="0"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small</a:t>
            </a:r>
            <a:endParaRPr lang="fr-FR" sz="4000" dirty="0"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73723" y="1786598"/>
            <a:ext cx="108180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LATTICE</a:t>
            </a:r>
            <a:endParaRPr lang="fr-FR" sz="20000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241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1,75"/>
  <p:tag name="ORIGINALWIDTH" val="3162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fontsize{60}{0}\selectfont&#10;$(e, N)$ is the \textbf{public key}&#10;\end{document}"/>
  <p:tag name="IGUANATEXSIZE" val="20"/>
  <p:tag name="IGUANATEXCURSOR" val="38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79,75"/>
  <p:tag name="ORIGINALWIDTH" val="705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m = m_0 + x_0\]&#10;&#10;\end{document}"/>
  <p:tag name="IGUANATEXSIZE" val="20"/>
  <p:tag name="IGUANATEXCURSOR" val="37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80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c = m^e \pmod{N} \]&#10;&#10;\end{document}"/>
  <p:tag name="IGUANATEXSIZE" val="20"/>
  <p:tag name="IGUANATEXCURSOR" val="38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79,75"/>
  <p:tag name="ORIGINALWIDTH" val="705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m = m_0 + x_0\]&#10;&#10;\end{document}"/>
  <p:tag name="IGUANATEXSIZE" val="20"/>
  <p:tag name="IGUANATEXCURSOR" val="37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174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f(x) = c - (m_0 + x)^e \pmod{N} \]&#10;&#10;\end{document}"/>
  <p:tag name="IGUANATEXSIZE" val="20"/>
  <p:tag name="IGUANATEXCURSOR" val="39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19,75"/>
  <p:tag name="ORIGINALWIDTH" val="2667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\[ \|b_1'\| \leq \|b_2'\| \leq \hdots \leq \|b_i'\| \leq 2^{\frac{n(n-1)}{4(n+1-i)}} \cdot det(L)^{\frac{1}{n+1-i}} \]&#10;\end{document}"/>
  <p:tag name="IGUANATEXSIZE" val="20"/>
  <p:tag name="IGUANATEXCURSOR" val="47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44,25"/>
  <p:tag name="ORIGINALWIDTH" val="127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&#10;&#10;\[ \|b_1'\| \leq 2^{\frac{n(n-1)}{4(n)}} \cdot det(L)^{\frac{1}{n}} \]&#10;&#10;\end{document}"/>
  <p:tag name="IGUANATEXSIZE" val="20"/>
  <p:tag name="IGUANATEXCURSOR" val="43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91,75"/>
  <p:tag name="ORIGINALWIDTH" val="3310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fontsize{60}{0}\selectfont&#10;$(d, N)$ is the \textbf{private key}&#10;\end{document}"/>
  <p:tag name="IGUANATEXSIZE" val="20"/>
  <p:tag name="IGUANATEXCURSOR" val="41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92"/>
  <p:tag name="ORIGINALWIDTH" val="2400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 g_{i,j}(x) &amp;= x^j \cdot N^i \cdot f^{m-i}(x)\\&#10; &amp; \text{ for } i = 0,\hdots,m-1,\hspace{2mm} j=0,\hdots,\delta-1\\&#10; h_i(x) &amp;= x^i \cdot f^m(x)\\&#10; &amp; \text{ for } i = 0,\hdots,t-1&#10;\end{align*}&#10;&#10;\end{document}"/>
  <p:tag name="IGUANATEXSIZE" val="20"/>
  <p:tag name="IGUANATEXCURSOR" val="56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66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|\tilde{p} - p| &lt; N^{\frac{1}{4}} \]&#10;&#10;\end{document}"/>
  <p:tag name="IGUANATEXSIZE" val="20"/>
  <p:tag name="IGUANATEXCURSOR" val="39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33"/>
  <p:tag name="ORIGINALWIDTH" val="669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|\tilde{p} - p| &lt; N^{\frac{1}{4}} \]&#10;&#10;\end{document}"/>
  <p:tag name="IGUANATEXSIZE" val="20"/>
  <p:tag name="IGUANATEXCURSOR" val="39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912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\tilde{p} = x_0 \pmod{p} \]&#10;&#10;\end{document}"/>
  <p:tag name="IGUANATEXSIZE" val="20"/>
  <p:tag name="IGUANATEXCURSOR" val="38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1,75"/>
  <p:tag name="ORIGINALWIDTH" val="54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N = p \times q \]&#10;&#10;\end{document}"/>
  <p:tag name="IGUANATEXSIZE" val="20"/>
  <p:tag name="IGUANATEXCURSOR" val="35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e, N)$&#10;&#10;\end{document}"/>
  <p:tag name="IGUANATEXSIZE" val="20"/>
  <p:tag name="IGUANATEXCURSOR" val="35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d, N)$&#10;&#10;\end{document}"/>
  <p:tag name="IGUANATEXSIZE" val="20"/>
  <p:tag name="IGUANATEXCURSOR" val="36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46"/>
  <p:tag name="ORIGINALWIDTH" val="2047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textbf{Encrypt} a message $m$:&#10;&#10;\end{document}"/>
  <p:tag name="IGUANATEXSIZE" val="20"/>
  <p:tag name="IGUANATEXCURSOR" val="38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376,25"/>
  <p:tag name="ORIGINALWIDTH" val="2228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begin{align*}&#10;&amp;e \cdot d = 1 \pmod{\varphi(N)}\\&#10;\implies&amp; e \cdot d = k \cdot \varphi(N) + 1\\&#10;\implies&amp; k \cdot \varphi(N) + 1 = 0 \pmod{e}\\&#10;\implies&amp; k \cdot (N + 1 - p - q) + 1 = 0 \pmod{e}&#10;\end{align*}&#10;&#10;\end{document}"/>
  <p:tag name="IGUANATEXSIZE" val="20"/>
  <p:tag name="IGUANATEXCURSOR" val="56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208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\[ \underbrace{k}_{x} \cdot (\underbrace{N + 1}_{A} \underbrace{- p - q}_{y}) + 1 = 0 \pmod{e} \]&#10;&#10;\[ f(x,y) = x ( A + y) + 1 \]&#10;&#10;\end{document}"/>
  <p:tag name="IGUANATEXSIZE" val="20"/>
  <p:tag name="IGUANATEXCURSOR" val="48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2088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\[ \underbrace{k}_{x} \cdot (\underbrace{N + 1}_{A} \underbrace{- p - q}_{y}) + 1 = 0 \pmod{e} \]&#10;&#10;\[ f(x,y) = x ( A + y) + 1 \]&#10;&#10;\end{document}"/>
  <p:tag name="IGUANATEXSIZE" val="20"/>
  <p:tag name="IGUANATEXCURSOR" val="48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00,75"/>
  <p:tag name="ORIGINALWIDTH" val="1703,2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[ f(x,y)=\underbrace{1 + xy}_u + Ax \pmod{e} \]&#10;&#10;\end{document}"/>
  <p:tag name="IGUANATEXSIZE" val="20"/>
  <p:tag name="IGUANATEXCURSOR" val="40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517,25"/>
  <p:tag name="ORIGINALWIDTH" val="561,7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d &lt; N^{0.292} \]&#10;&#10;\end{document}"/>
  <p:tag name="IGUANATEXSIZE" val="20"/>
  <p:tag name="IGUANATEXCURSOR" val="37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588,5"/>
  <p:tag name="ORIGINALWIDTH" val="1071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c = m^e \pmod{N} \]&#10;\end{document}"/>
  <p:tag name="IGUANATEXSIZE" val="20"/>
  <p:tag name="IGUANATEXCURSOR" val="3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749"/>
  <p:tag name="ORIGINALWIDTH" val="2047,5"/>
  <p:tag name="LATEXADDIN" val="\documentclass[a4paper,11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&#10;\textbf{Decrypt} a ciphertext $c$:&#10;&#10;\end{document}"/>
  <p:tag name="IGUANATEXSIZE" val="20"/>
  <p:tag name="IGUANATEXCURSOR" val="39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7059"/>
  <p:tag name="ORIGINALWIDTH" val="987"/>
  <p:tag name="LATEXADDIN" val="\documentclass[a6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m = c^d \pmod{N} \]&#10;\end{document}"/>
  <p:tag name="IGUANATEXSIZE" val="20"/>
  <p:tag name="IGUANATEXCURSOR" val="35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491,75"/>
  <p:tag name="ORIGINALWIDTH" val="546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\[ N = p \times q \]&#10;&#10;\end{document}"/>
  <p:tag name="IGUANATEXSIZE" val="20"/>
  <p:tag name="IGUANATEXCURSOR" val="3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e, N)$&#10;&#10;\end{document}"/>
  <p:tag name="IGUANATEXSIZE" val="20"/>
  <p:tag name="IGUANATEXCURSOR" val="3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650"/>
  <p:tag name="ORIGINALWIDTH" val="1540,5"/>
  <p:tag name="LATEXADDIN" val="\documentclass[a5paper,60pt]{article}&#10;\usepackage{amsmath}&#10;\usepackage{amssymb}&#10;\usepackage{amsthm}&#10;\usepackage{tikz}&#10;\usetikzlibrary{matrix}&#10;\usetikzlibrary{positioning}&#10;\newtheorem{definition}{Definition}&#10;\newtheorem{property}{Property}&#10;\newtheorem{theorem}{Theorem}&#10;\usepackage{tikz}&#10;\usetikzlibrary{matrix}&#10;\usetikzlibrary{positioning}&#10;\begin{document}&#10;&#10;$(d, N)$&#10;&#10;\end{document}"/>
  <p:tag name="IGUANATEXSIZE" val="20"/>
  <p:tag name="IGUANATEXCURSOR" val="36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109</Words>
  <Application>Microsoft Office PowerPoint</Application>
  <PresentationFormat>Widescreen</PresentationFormat>
  <Paragraphs>34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Open Sans</vt:lpstr>
      <vt:lpstr>Open Sans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60</cp:revision>
  <dcterms:created xsi:type="dcterms:W3CDTF">2015-03-14T19:44:01Z</dcterms:created>
  <dcterms:modified xsi:type="dcterms:W3CDTF">2015-03-15T00:31:32Z</dcterms:modified>
</cp:coreProperties>
</file>